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0" r:id="rId15"/>
  </p:sldIdLst>
  <p:sldSz cx="18288000" cy="10287000"/>
  <p:notesSz cx="6858000" cy="9144000"/>
  <p:embeddedFontLst>
    <p:embeddedFont>
      <p:font typeface="Roboto" panose="020B0604020202020204" charset="0"/>
      <p:regular r:id="rId16"/>
    </p:embeddedFont>
    <p:embeddedFont>
      <p:font typeface="Arial Black" panose="020B0A04020102020204" pitchFamily="34" charset="0"/>
      <p:bold r:id="rId17"/>
    </p:embeddedFont>
    <p:embeddedFont>
      <p:font typeface="Roboto Bold" panose="020B0604020202020204" charset="0"/>
      <p:regular r:id="rId18"/>
    </p:embeddedFont>
    <p:embeddedFont>
      <p:font typeface="Poppins" panose="020B0604020202020204" charset="-18"/>
      <p:regular r:id="rId19"/>
    </p:embeddedFont>
    <p:embeddedFont>
      <p:font typeface="Franklin Gothic Medium" panose="020B060302010202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eague Spartan" panose="020B0604020202020204" charset="-1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2" d="100"/>
          <a:sy n="52" d="100"/>
        </p:scale>
        <p:origin x="228" y="1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8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77136" y="3743421"/>
            <a:ext cx="12115799" cy="297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72"/>
              </a:lnSpc>
            </a:pPr>
            <a:r>
              <a:rPr lang="cs-CZ" sz="6000" b="1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Přípravný kurz ke zkoušce energetického specialisty</a:t>
            </a:r>
            <a:endParaRPr lang="en-US" sz="6000" b="1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130300" y="4057750"/>
            <a:ext cx="3086100" cy="2171499"/>
            <a:chOff x="0" y="0"/>
            <a:chExt cx="812800" cy="571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45416" y="2633952"/>
            <a:ext cx="5641992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cs-CZ" sz="5303" b="1" dirty="0" smtClean="0">
                <a:solidFill>
                  <a:srgbClr val="303642"/>
                </a:solidFill>
                <a:latin typeface="Arial Black" panose="020B0A04020102020204" pitchFamily="34" charset="0"/>
                <a:ea typeface="Roboto" panose="020B0604020202020204" charset="0"/>
                <a:cs typeface="Roboto Bold"/>
                <a:sym typeface="Roboto Bold"/>
              </a:rPr>
              <a:t>Téma</a:t>
            </a:r>
            <a:r>
              <a:rPr lang="en-US" sz="5303" b="1" dirty="0" smtClean="0">
                <a:solidFill>
                  <a:srgbClr val="303642"/>
                </a:solidFill>
                <a:latin typeface="Arial Black" panose="020B0A04020102020204" pitchFamily="34" charset="0"/>
                <a:ea typeface="Roboto Bold"/>
                <a:cs typeface="Roboto Bold"/>
                <a:sym typeface="Roboto Bold"/>
              </a:rPr>
              <a:t> </a:t>
            </a:r>
            <a:endParaRPr lang="en-US" sz="5303" b="1" dirty="0">
              <a:solidFill>
                <a:srgbClr val="303642"/>
              </a:solidFill>
              <a:latin typeface="Arial Black" panose="020B0A04020102020204" pitchFamily="34" charset="0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467343" y="4057750"/>
            <a:ext cx="3086100" cy="2171499"/>
            <a:chOff x="0" y="0"/>
            <a:chExt cx="812800" cy="5719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4902999" y="7286066"/>
            <a:ext cx="8526827" cy="41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cs-CZ" sz="3200" dirty="0" smtClean="0">
                <a:solidFill>
                  <a:srgbClr val="303642"/>
                </a:solidFill>
                <a:latin typeface="Arial Black" panose="020B0A04020102020204" pitchFamily="34" charset="0"/>
                <a:ea typeface="Poppins"/>
                <a:cs typeface="Poppins"/>
                <a:sym typeface="Poppins"/>
              </a:rPr>
              <a:t>Ing. Vojtěch Prachař</a:t>
            </a:r>
            <a:endParaRPr lang="en-US" sz="3200" dirty="0">
              <a:solidFill>
                <a:srgbClr val="303642"/>
              </a:solidFill>
              <a:latin typeface="Arial Black" panose="020B0A04020102020204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12" y="329010"/>
            <a:ext cx="4419600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891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 smtClean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Oblasti zkoušky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914400" y="2095500"/>
            <a:ext cx="14249400" cy="76517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100" dirty="0"/>
              <a:t>Energetické systémy budov</a:t>
            </a:r>
          </a:p>
          <a:p>
            <a:r>
              <a:rPr lang="cs-CZ" sz="5100" dirty="0"/>
              <a:t>Energetické audity a posudky</a:t>
            </a:r>
          </a:p>
          <a:p>
            <a:r>
              <a:rPr lang="cs-CZ" sz="5100" dirty="0"/>
              <a:t>Ekonomika energetiky</a:t>
            </a:r>
          </a:p>
          <a:p>
            <a:r>
              <a:rPr lang="cs-CZ" sz="5100" dirty="0"/>
              <a:t>Legislativa a normy</a:t>
            </a:r>
          </a:p>
          <a:p>
            <a:pPr marL="0" indent="0">
              <a:buNone/>
            </a:pPr>
            <a:r>
              <a:rPr lang="cs-CZ" sz="5100" dirty="0"/>
              <a:t>PENB – Průkaz energetické náročnosti</a:t>
            </a:r>
            <a:endParaRPr lang="cs-CZ" sz="5100" dirty="0" smtClean="0"/>
          </a:p>
          <a:p>
            <a:r>
              <a:rPr lang="cs-CZ" sz="5100" dirty="0" err="1"/>
              <a:t>Vyhl</a:t>
            </a:r>
            <a:r>
              <a:rPr lang="cs-CZ" sz="5100" dirty="0"/>
              <a:t>. č. 264/2020 Sb.</a:t>
            </a:r>
          </a:p>
          <a:p>
            <a:r>
              <a:rPr lang="cs-CZ" sz="5100" dirty="0"/>
              <a:t>Způsob výpočtu, software ENEX, NKN</a:t>
            </a:r>
          </a:p>
          <a:p>
            <a:r>
              <a:rPr lang="cs-CZ" sz="5100" dirty="0"/>
              <a:t>Povinnosti a </a:t>
            </a:r>
            <a:r>
              <a:rPr lang="cs-CZ" sz="5100" dirty="0" smtClean="0"/>
              <a:t>výstupy</a:t>
            </a:r>
          </a:p>
          <a:p>
            <a:pPr marL="0" indent="0">
              <a:buNone/>
            </a:pPr>
            <a:r>
              <a:rPr lang="cs-CZ" sz="5100" dirty="0"/>
              <a:t>Energetický audit a </a:t>
            </a:r>
            <a:r>
              <a:rPr lang="cs-CZ" sz="5100" dirty="0" smtClean="0"/>
              <a:t>posudek</a:t>
            </a:r>
          </a:p>
          <a:p>
            <a:r>
              <a:rPr lang="cs-CZ" sz="5100" dirty="0"/>
              <a:t>Rozsah a struktura dle </a:t>
            </a:r>
            <a:r>
              <a:rPr lang="cs-CZ" sz="5100" dirty="0" err="1"/>
              <a:t>vyhl</a:t>
            </a:r>
            <a:r>
              <a:rPr lang="cs-CZ" sz="5100" dirty="0"/>
              <a:t>. č. 480/2012 Sb.</a:t>
            </a:r>
          </a:p>
          <a:p>
            <a:r>
              <a:rPr lang="cs-CZ" sz="5100" dirty="0"/>
              <a:t>Rozdíly mezi EA a posudkem</a:t>
            </a:r>
          </a:p>
          <a:p>
            <a:r>
              <a:rPr lang="cs-CZ" sz="5100" dirty="0"/>
              <a:t>Případová studie – EA jako součást </a:t>
            </a:r>
            <a:r>
              <a:rPr lang="cs-CZ" sz="5100" dirty="0" smtClean="0"/>
              <a:t>zkoušky</a:t>
            </a:r>
          </a:p>
          <a:p>
            <a:pPr marL="0" indent="0">
              <a:buNone/>
            </a:pPr>
            <a:r>
              <a:rPr lang="cs-CZ" sz="5100" dirty="0"/>
              <a:t>Praktická část </a:t>
            </a:r>
            <a:r>
              <a:rPr lang="cs-CZ" sz="5100" dirty="0" smtClean="0"/>
              <a:t>zkoušky</a:t>
            </a:r>
          </a:p>
          <a:p>
            <a:r>
              <a:rPr lang="cs-CZ" sz="5100" dirty="0"/>
              <a:t>Zadání konkrétní budovy/systému</a:t>
            </a:r>
          </a:p>
          <a:p>
            <a:r>
              <a:rPr lang="cs-CZ" sz="5100" dirty="0"/>
              <a:t>Výpočet spotřeb, identifikace úspor</a:t>
            </a:r>
          </a:p>
          <a:p>
            <a:r>
              <a:rPr lang="cs-CZ" sz="5100" dirty="0"/>
              <a:t>Formulace doporučení a výstupů</a:t>
            </a:r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  <a:p>
            <a:pPr marL="0" indent="0">
              <a:buNone/>
            </a:pP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8716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891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Průběžné vzdělávání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199" y="1600200"/>
            <a:ext cx="14484151" cy="7705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5400" smtClean="0"/>
              <a:t>Každý energetický specialista je povinen absolvovat vzdělávací akce zařazené do průběžného aktualizačního vzdělávání (dále jen "průběžné vzdělávání"), a to v tříletém vzdělávacím cyklu způsobem stanoveným zákonem č. 406/2000 Sb.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06143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891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Průběžné vzdělávání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524000" y="3159466"/>
            <a:ext cx="13792200" cy="7353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Energetický specialista se v souladu se zákonem č. 406/2000 Sb., musí účastnit vzdělávacích akcí průběžného vzdělávání v tříletém vzdělávacím cyklu, který začíná plynout prvním dnem po udělení oprávnění k výkonu činnosti energetického specialisty, popřípadě prvním dnem po ukončení posledního tříletého vzdělávacího cyklu a získat potřebný počet kreditů, a to minimálně 18 kreditů. Aby byly vzdělávací akce započitatelné do průběžného vzdělávání, musí být do něj zařazené Státní energetickou inspekcí za účelem zajištění odpovídající kvality a jejich zaměření.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63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891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Studijní materiály a příprava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14400" y="2348861"/>
            <a:ext cx="13106400" cy="73983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000" dirty="0" smtClean="0"/>
              <a:t>Zákony a vyhlášky (406/2000 Sb., 264/2020 Sb. atd.)</a:t>
            </a:r>
          </a:p>
          <a:p>
            <a:r>
              <a:rPr lang="cs-CZ" sz="6000" dirty="0" smtClean="0"/>
              <a:t>Metodiky SEI a MPO</a:t>
            </a:r>
          </a:p>
          <a:p>
            <a:r>
              <a:rPr lang="cs-CZ" sz="6000" dirty="0" smtClean="0"/>
              <a:t>Odborná literatura a příklady z praxe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9507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98500" y="31242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41400" y="31242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33297" y="3191597"/>
            <a:ext cx="8421405" cy="126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34"/>
              </a:lnSpc>
            </a:pPr>
            <a:r>
              <a:rPr lang="cs-CZ" sz="7382" b="1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DĚKUJI</a:t>
            </a:r>
            <a:endParaRPr lang="en-US" sz="7382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758397" y="6134100"/>
            <a:ext cx="5565775" cy="1276980"/>
            <a:chOff x="0" y="0"/>
            <a:chExt cx="804438" cy="2005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04438" cy="200501"/>
            </a:xfrm>
            <a:custGeom>
              <a:avLst/>
              <a:gdLst/>
              <a:ahLst/>
              <a:cxnLst/>
              <a:rect l="l" t="t" r="r" b="b"/>
              <a:pathLst>
                <a:path w="804438" h="200501">
                  <a:moveTo>
                    <a:pt x="100251" y="0"/>
                  </a:moveTo>
                  <a:lnTo>
                    <a:pt x="704187" y="0"/>
                  </a:lnTo>
                  <a:cubicBezTo>
                    <a:pt x="730775" y="0"/>
                    <a:pt x="756275" y="10562"/>
                    <a:pt x="775075" y="29363"/>
                  </a:cubicBezTo>
                  <a:cubicBezTo>
                    <a:pt x="793876" y="48163"/>
                    <a:pt x="804438" y="73662"/>
                    <a:pt x="804438" y="100251"/>
                  </a:cubicBezTo>
                  <a:lnTo>
                    <a:pt x="804438" y="100251"/>
                  </a:lnTo>
                  <a:cubicBezTo>
                    <a:pt x="804438" y="155617"/>
                    <a:pt x="759554" y="200501"/>
                    <a:pt x="704187" y="200501"/>
                  </a:cubicBezTo>
                  <a:lnTo>
                    <a:pt x="100251" y="200501"/>
                  </a:lnTo>
                  <a:cubicBezTo>
                    <a:pt x="44884" y="200501"/>
                    <a:pt x="0" y="155617"/>
                    <a:pt x="0" y="100251"/>
                  </a:cubicBezTo>
                  <a:lnTo>
                    <a:pt x="0" y="100251"/>
                  </a:lnTo>
                  <a:cubicBezTo>
                    <a:pt x="0" y="44884"/>
                    <a:pt x="44884" y="0"/>
                    <a:pt x="10025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04438" cy="248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744950" y="6490461"/>
            <a:ext cx="552997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8"/>
              </a:lnSpc>
            </a:pPr>
            <a:r>
              <a:rPr lang="cs-CZ" sz="3148" dirty="0" smtClean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WWW.AABYSS.CZ</a:t>
            </a:r>
            <a:endParaRPr lang="en-US" sz="3148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907822" y="8707039"/>
            <a:ext cx="759903" cy="759903"/>
          </a:xfrm>
          <a:custGeom>
            <a:avLst/>
            <a:gdLst/>
            <a:ahLst/>
            <a:cxnLst/>
            <a:rect l="l" t="t" r="r" b="b"/>
            <a:pathLst>
              <a:path w="759903" h="759903">
                <a:moveTo>
                  <a:pt x="0" y="0"/>
                </a:moveTo>
                <a:lnTo>
                  <a:pt x="759903" y="0"/>
                </a:lnTo>
                <a:lnTo>
                  <a:pt x="759903" y="759903"/>
                </a:lnTo>
                <a:lnTo>
                  <a:pt x="0" y="7599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05166" y="8707039"/>
            <a:ext cx="762324" cy="762324"/>
          </a:xfrm>
          <a:custGeom>
            <a:avLst/>
            <a:gdLst/>
            <a:ahLst/>
            <a:cxnLst/>
            <a:rect l="l" t="t" r="r" b="b"/>
            <a:pathLst>
              <a:path w="762324" h="762324">
                <a:moveTo>
                  <a:pt x="0" y="0"/>
                </a:moveTo>
                <a:lnTo>
                  <a:pt x="762323" y="0"/>
                </a:lnTo>
                <a:lnTo>
                  <a:pt x="762323" y="762323"/>
                </a:lnTo>
                <a:lnTo>
                  <a:pt x="0" y="7623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936117" y="8742334"/>
            <a:ext cx="5610566" cy="5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41"/>
              </a:lnSpc>
              <a:spcBef>
                <a:spcPct val="0"/>
              </a:spcBef>
            </a:pPr>
            <a:r>
              <a:rPr lang="cs-CZ" sz="331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cs-CZ" sz="3315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ojtech.prachar@gmail.com</a:t>
            </a:r>
            <a:endParaRPr lang="en-US" sz="3315" u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836352" y="8847915"/>
            <a:ext cx="3500346" cy="5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41"/>
              </a:lnSpc>
              <a:spcBef>
                <a:spcPct val="0"/>
              </a:spcBef>
            </a:pPr>
            <a:r>
              <a:rPr lang="en-US" sz="3315" u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cs-CZ" sz="3315" u="none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420 603 195 747</a:t>
            </a:r>
            <a:endParaRPr lang="en-US" sz="3315" u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31" y="795279"/>
            <a:ext cx="4202536" cy="1829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2420600" cy="10287000"/>
            <a:chOff x="0" y="0"/>
            <a:chExt cx="178902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9026" cy="2709333"/>
            </a:xfrm>
            <a:custGeom>
              <a:avLst/>
              <a:gdLst/>
              <a:ahLst/>
              <a:cxnLst/>
              <a:rect l="l" t="t" r="r" b="b"/>
              <a:pathLst>
                <a:path w="1789026" h="2709333">
                  <a:moveTo>
                    <a:pt x="0" y="0"/>
                  </a:moveTo>
                  <a:lnTo>
                    <a:pt x="1789026" y="0"/>
                  </a:lnTo>
                  <a:lnTo>
                    <a:pt x="17890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8902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95897" y="8496300"/>
            <a:ext cx="897167" cy="2183545"/>
            <a:chOff x="0" y="0"/>
            <a:chExt cx="236291" cy="5750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91" cy="575090"/>
            </a:xfrm>
            <a:custGeom>
              <a:avLst/>
              <a:gdLst/>
              <a:ahLst/>
              <a:cxnLst/>
              <a:rect l="l" t="t" r="r" b="b"/>
              <a:pathLst>
                <a:path w="236291" h="575090">
                  <a:moveTo>
                    <a:pt x="118145" y="0"/>
                  </a:moveTo>
                  <a:lnTo>
                    <a:pt x="118145" y="0"/>
                  </a:lnTo>
                  <a:cubicBezTo>
                    <a:pt x="183395" y="0"/>
                    <a:pt x="236291" y="52895"/>
                    <a:pt x="236291" y="118145"/>
                  </a:cubicBezTo>
                  <a:lnTo>
                    <a:pt x="236291" y="456945"/>
                  </a:lnTo>
                  <a:cubicBezTo>
                    <a:pt x="236291" y="488279"/>
                    <a:pt x="223843" y="518330"/>
                    <a:pt x="201687" y="540486"/>
                  </a:cubicBezTo>
                  <a:cubicBezTo>
                    <a:pt x="179530" y="562643"/>
                    <a:pt x="149480" y="575090"/>
                    <a:pt x="118145" y="575090"/>
                  </a:cubicBezTo>
                  <a:lnTo>
                    <a:pt x="118145" y="575090"/>
                  </a:lnTo>
                  <a:cubicBezTo>
                    <a:pt x="86811" y="575090"/>
                    <a:pt x="56761" y="562643"/>
                    <a:pt x="34604" y="540486"/>
                  </a:cubicBezTo>
                  <a:cubicBezTo>
                    <a:pt x="12447" y="518330"/>
                    <a:pt x="0" y="488279"/>
                    <a:pt x="0" y="456945"/>
                  </a:cubicBezTo>
                  <a:lnTo>
                    <a:pt x="0" y="118145"/>
                  </a:lnTo>
                  <a:cubicBezTo>
                    <a:pt x="0" y="86811"/>
                    <a:pt x="12447" y="56761"/>
                    <a:pt x="34604" y="34604"/>
                  </a:cubicBezTo>
                  <a:cubicBezTo>
                    <a:pt x="56761" y="12447"/>
                    <a:pt x="86811" y="0"/>
                    <a:pt x="11814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6291" cy="622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27884" y="694383"/>
            <a:ext cx="424338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1"/>
              </a:lnSpc>
            </a:pPr>
            <a:r>
              <a:rPr lang="cs-CZ" sz="4708" dirty="0" smtClean="0">
                <a:solidFill>
                  <a:srgbClr val="FFFFFF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ÚVOD</a:t>
            </a:r>
            <a:endParaRPr lang="en-US" sz="4708" dirty="0">
              <a:solidFill>
                <a:srgbClr val="FFFFFF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90600" y="2519704"/>
            <a:ext cx="9882389" cy="5309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297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Cílem kurzu je připravit účastníky </a:t>
            </a: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ke</a:t>
            </a:r>
          </a:p>
          <a:p>
            <a:pPr marL="342900" indent="-342900">
              <a:lnSpc>
                <a:spcPts val="297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FFFF"/>
              </a:solidFill>
              <a:latin typeface="Franklin Gothic Medium" panose="020B0603020102020204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2976"/>
              </a:lnSpc>
              <a:spcBef>
                <a:spcPct val="0"/>
              </a:spcBef>
            </a:pP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zkoušce </a:t>
            </a:r>
            <a:r>
              <a:rPr lang="cs-CZ" sz="4000" dirty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energetického specialisty.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Seznámit účastníka s </a:t>
            </a:r>
            <a:r>
              <a:rPr lang="cs-CZ" sz="4000" dirty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požadavky, </a:t>
            </a: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obsahem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zkoušky </a:t>
            </a:r>
            <a:r>
              <a:rPr lang="cs-CZ" sz="4000" dirty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a příklady z praxe.</a:t>
            </a:r>
          </a:p>
          <a:p>
            <a:pPr marL="342900" indent="-342900">
              <a:lnSpc>
                <a:spcPts val="297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4000" dirty="0" smtClean="0">
              <a:solidFill>
                <a:srgbClr val="FFFFFF"/>
              </a:solidFill>
              <a:latin typeface="Franklin Gothic Medium" panose="020B0603020102020204" pitchFamily="34" charset="0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ts val="297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Kurz </a:t>
            </a:r>
            <a:r>
              <a:rPr lang="cs-CZ" sz="4000" dirty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je určen technikům, projektantům </a:t>
            </a: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a</a:t>
            </a:r>
          </a:p>
          <a:p>
            <a:pPr>
              <a:lnSpc>
                <a:spcPts val="2976"/>
              </a:lnSpc>
              <a:spcBef>
                <a:spcPct val="0"/>
              </a:spcBef>
            </a:pPr>
            <a:endParaRPr lang="cs-CZ" sz="4000" dirty="0">
              <a:solidFill>
                <a:srgbClr val="FFFFFF"/>
              </a:solidFill>
              <a:latin typeface="Franklin Gothic Medium" panose="020B0603020102020204" pitchFamily="34" charset="0"/>
              <a:ea typeface="Poppins"/>
              <a:cs typeface="Poppins"/>
              <a:sym typeface="Poppins"/>
            </a:endParaRPr>
          </a:p>
          <a:p>
            <a:pPr>
              <a:lnSpc>
                <a:spcPts val="2976"/>
              </a:lnSpc>
              <a:spcBef>
                <a:spcPct val="0"/>
              </a:spcBef>
            </a:pPr>
            <a:r>
              <a:rPr lang="cs-CZ" sz="4000" dirty="0" smtClean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energetikům </a:t>
            </a:r>
            <a:r>
              <a:rPr lang="cs-CZ" sz="4000" dirty="0">
                <a:solidFill>
                  <a:srgbClr val="FFFFFF"/>
                </a:solidFill>
                <a:latin typeface="Franklin Gothic Medium" panose="020B0603020102020204" pitchFamily="34" charset="0"/>
                <a:ea typeface="Poppins"/>
                <a:cs typeface="Poppins"/>
                <a:sym typeface="Poppins"/>
              </a:rPr>
              <a:t>s praxí.</a:t>
            </a:r>
          </a:p>
          <a:p>
            <a:pPr marL="342900" indent="-342900" algn="l">
              <a:lnSpc>
                <a:spcPts val="297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4000" dirty="0" smtClean="0">
              <a:solidFill>
                <a:srgbClr val="FFFFFF"/>
              </a:solidFill>
              <a:latin typeface="Franklin Gothic Medium" panose="020B0603020102020204" pitchFamily="34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2976"/>
              </a:lnSpc>
              <a:spcBef>
                <a:spcPct val="0"/>
              </a:spcBef>
            </a:pPr>
            <a:endParaRPr lang="cs-CZ" sz="4000" dirty="0" smtClean="0">
              <a:solidFill>
                <a:srgbClr val="FFFFFF"/>
              </a:solidFill>
              <a:latin typeface="Franklin Gothic Medium" panose="020B0603020102020204" pitchFamily="34" charset="0"/>
              <a:ea typeface="Poppins"/>
              <a:cs typeface="Poppins"/>
              <a:sym typeface="Poppins"/>
            </a:endParaRPr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2862577" y="2215264"/>
            <a:ext cx="4857773" cy="6528106"/>
            <a:chOff x="0" y="0"/>
            <a:chExt cx="3663950" cy="492379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grpFill/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pFill/>
          </p:spPr>
        </p: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264758"/>
            <a:ext cx="2819400" cy="1227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Role energetického specialisty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43000" y="2385572"/>
            <a:ext cx="13182600" cy="66441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dirty="0" smtClean="0"/>
              <a:t>Energetickým specialistou se stává fyzická nebo právnická osoba na základě uděleného oprávnění k výkonu činnosti energetického specialisty energetického specialisty pro oblasti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provádění energetického auditu a zpracování energetického posudku,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zpracování průkazu energetické náročnosti budovy,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provádění kontroly provozovaných systémů vytápění a kombinovaných systémů vytápění a větrání, nebo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provádění kontroly provozovaných systémů klimatizace a kombinovaných systémů klimatizace a větrání.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57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Obsah kurzu - návrh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883024" y="2171700"/>
            <a:ext cx="12573000" cy="68199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dirty="0" smtClean="0"/>
              <a:t>Legislativa 						7 hodin</a:t>
            </a:r>
          </a:p>
          <a:p>
            <a:r>
              <a:rPr lang="cs-CZ" sz="4400" dirty="0" smtClean="0"/>
              <a:t>Budovy 							10 hodin</a:t>
            </a:r>
          </a:p>
          <a:p>
            <a:r>
              <a:rPr lang="cs-CZ" sz="4400" dirty="0" smtClean="0"/>
              <a:t>Zdroje energie 					10 hodin</a:t>
            </a:r>
          </a:p>
          <a:p>
            <a:r>
              <a:rPr lang="cs-CZ" sz="4400" dirty="0" smtClean="0"/>
              <a:t>Technická zařízení 					10 hodin</a:t>
            </a:r>
          </a:p>
          <a:p>
            <a:r>
              <a:rPr lang="cs-CZ" sz="4400" dirty="0" smtClean="0"/>
              <a:t>Využití OZE 						4 hodiny</a:t>
            </a:r>
          </a:p>
          <a:p>
            <a:r>
              <a:rPr lang="cs-CZ" sz="4400" dirty="0" smtClean="0"/>
              <a:t>Řízení energetického hospodářství 	11 hodin</a:t>
            </a:r>
          </a:p>
          <a:p>
            <a:r>
              <a:rPr lang="cs-CZ" sz="4400" dirty="0" smtClean="0"/>
              <a:t>Příprava na zkoušky 				8 hodin</a:t>
            </a:r>
          </a:p>
          <a:p>
            <a:pPr marL="0" indent="0">
              <a:buFont typeface="Arial" pitchFamily="34" charset="0"/>
              <a:buNone/>
            </a:pPr>
            <a:r>
              <a:rPr lang="cs-CZ" sz="4400" b="1" dirty="0" smtClean="0"/>
              <a:t>Celkem: 60 hodin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81020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Obsah kurzu </a:t>
            </a:r>
            <a:r>
              <a:rPr lang="cs-CZ" sz="5308" dirty="0" smtClean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– návrh 2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1600200"/>
            <a:ext cx="14859000" cy="78867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smtClean="0"/>
              <a:t>Energetické hospodářství </a:t>
            </a:r>
            <a:r>
              <a:rPr lang="cs-CZ" sz="3600" smtClean="0"/>
              <a:t>- Provádění energetických auditů, posudků a hodnocení energetické náročnosti budov. (10)</a:t>
            </a:r>
          </a:p>
          <a:p>
            <a:r>
              <a:rPr lang="cs-CZ" sz="3600" b="1" smtClean="0"/>
              <a:t>Ekonomické hodnocení projektů </a:t>
            </a:r>
            <a:r>
              <a:rPr lang="cs-CZ" sz="3600" smtClean="0"/>
              <a:t>- Management a efektivita energetických řešení. (8)</a:t>
            </a:r>
          </a:p>
          <a:p>
            <a:r>
              <a:rPr lang="cs-CZ" sz="3600" b="1" smtClean="0"/>
              <a:t>Zdroje a využití energie </a:t>
            </a:r>
            <a:r>
              <a:rPr lang="cs-CZ" sz="3600" smtClean="0"/>
              <a:t>- Primární a alternativní zdroje energie. (8)</a:t>
            </a:r>
          </a:p>
          <a:p>
            <a:r>
              <a:rPr lang="cs-CZ" sz="3600" b="1" smtClean="0"/>
              <a:t>Tepelně technické vlastnosti budov </a:t>
            </a:r>
            <a:r>
              <a:rPr lang="cs-CZ" sz="3600" smtClean="0"/>
              <a:t>- Zajištění tepelného komfortu a energetické efektivity. (10)</a:t>
            </a:r>
          </a:p>
          <a:p>
            <a:r>
              <a:rPr lang="cs-CZ" sz="3600" b="1" smtClean="0"/>
              <a:t>Systémy vytápění, chlazení a větrání </a:t>
            </a:r>
            <a:r>
              <a:rPr lang="cs-CZ" sz="3600" smtClean="0"/>
              <a:t>- Praktické postupy pro kontrolu a optimalizaci systémů. (10)</a:t>
            </a:r>
          </a:p>
          <a:p>
            <a:r>
              <a:rPr lang="cs-CZ" sz="3600" b="1" smtClean="0"/>
              <a:t>Měření a regulace </a:t>
            </a:r>
            <a:r>
              <a:rPr lang="cs-CZ" sz="3600" smtClean="0"/>
              <a:t>- Automatizace, monitoring a řízení technických zařízení budov. (8)</a:t>
            </a:r>
          </a:p>
          <a:p>
            <a:r>
              <a:rPr lang="cs-CZ" sz="3600" b="1" smtClean="0"/>
              <a:t>Legislativa</a:t>
            </a:r>
            <a:r>
              <a:rPr lang="cs-CZ" sz="3600" smtClean="0"/>
              <a:t> - Příprava na písemnou část zkoušky dle aktuálních právních předpisů a technických norem. (6)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8879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Požadavky na uchazeče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2000" y="1943100"/>
            <a:ext cx="15011400" cy="81470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Etický kodex a bezúhonnost</a:t>
            </a:r>
          </a:p>
          <a:p>
            <a:r>
              <a:rPr lang="cs-CZ" b="1" smtClean="0"/>
              <a:t>Přihláška přes MPO – portál AIS MPO</a:t>
            </a:r>
          </a:p>
          <a:p>
            <a:pPr marL="0" indent="0">
              <a:buFont typeface="Arial" pitchFamily="34" charset="0"/>
              <a:buNone/>
            </a:pPr>
            <a:r>
              <a:rPr lang="cs-CZ" b="1" smtClean="0"/>
              <a:t>Fyzická osoba je odborně způsobilá </a:t>
            </a:r>
            <a:r>
              <a:rPr lang="cs-CZ" smtClean="0"/>
              <a:t>podle § 10 odst. 5 zákona č. 406/2000 Sb., pokud dosáhla: </a:t>
            </a:r>
          </a:p>
          <a:p>
            <a:r>
              <a:rPr lang="cs-CZ" b="1" smtClean="0"/>
              <a:t>vysokoškolského vzdělání </a:t>
            </a:r>
            <a:r>
              <a:rPr lang="cs-CZ" smtClean="0"/>
              <a:t>v oblasti technických věd a jejich oborech energetiky, energetických zařízení, stavebnictví nebo v oblasti vzdělání elektrotechnika, energetika podle nařízení vlády č. 275/2016 Sb., o oblastech vzdělání ve vysokém školství a </a:t>
            </a:r>
            <a:r>
              <a:rPr lang="cs-CZ" b="1" smtClean="0"/>
              <a:t>3 roky praxe v oboru. </a:t>
            </a:r>
          </a:p>
          <a:p>
            <a:r>
              <a:rPr lang="cs-CZ" b="1" smtClean="0"/>
              <a:t>vyššího odborného vzdělání </a:t>
            </a:r>
            <a:r>
              <a:rPr lang="cs-CZ" smtClean="0"/>
              <a:t>absolvováním akreditovaného vzdělávacího programu v oborech vzdělávání zaměřených na energetiku, energetická zařízení nebo stavebnictví a </a:t>
            </a:r>
            <a:r>
              <a:rPr lang="cs-CZ" b="1" smtClean="0"/>
              <a:t>5 let praxe v oboru. </a:t>
            </a:r>
          </a:p>
          <a:p>
            <a:r>
              <a:rPr lang="cs-CZ" b="1" smtClean="0"/>
              <a:t>středního vzdělání s maturitní zkouškou </a:t>
            </a:r>
            <a:r>
              <a:rPr lang="cs-CZ" smtClean="0"/>
              <a:t>absolvováním vzdělávacího programu v oboru energetiky, energetických zařízení nebo stavebnictví a </a:t>
            </a:r>
            <a:r>
              <a:rPr lang="cs-CZ" b="1" smtClean="0"/>
              <a:t>6 let praxe v oboru.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2961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891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Koncepce kurzu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0647" y="1687725"/>
            <a:ext cx="15316200" cy="8059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 smtClean="0"/>
              <a:t>Legislativa - zákon č. 406/2000 Sb.o hospodaření energií a příslušné prováděcí vyhlášky(vyhláška č. 441/2012 Sb. vyhl. 193/2007 Sb.,194/2007 Sb., 140/2021 Sb., 141/2021 Sb., 264/2020 Sb.,  284/2022 Sb. a 280/2023 Sb.)</a:t>
            </a:r>
            <a:endParaRPr lang="cs-CZ" smtClean="0"/>
          </a:p>
          <a:p>
            <a:r>
              <a:rPr lang="cs-CZ" i="1" smtClean="0"/>
              <a:t>Stavební a technologické části budov a energetických hospodářství, normy.</a:t>
            </a:r>
            <a:endParaRPr lang="cs-CZ" smtClean="0"/>
          </a:p>
          <a:p>
            <a:r>
              <a:rPr lang="cs-CZ" i="1" smtClean="0"/>
              <a:t>Vybrané statě termomechaniky a termodynamiky.</a:t>
            </a:r>
            <a:endParaRPr lang="cs-CZ" smtClean="0"/>
          </a:p>
          <a:p>
            <a:r>
              <a:rPr lang="cs-CZ" i="1" smtClean="0"/>
              <a:t>Energetické zdroje včetně SZTE, řízení a regulace energetické spotřeby, klimatizace a větrání.</a:t>
            </a:r>
            <a:endParaRPr lang="cs-CZ" smtClean="0"/>
          </a:p>
          <a:p>
            <a:r>
              <a:rPr lang="cs-CZ" i="1" smtClean="0"/>
              <a:t>Úspory energie v budovách a energetických zařízeních, vliv na životní prostředí.</a:t>
            </a:r>
            <a:endParaRPr lang="cs-CZ" smtClean="0"/>
          </a:p>
          <a:p>
            <a:r>
              <a:rPr lang="cs-CZ" i="1" smtClean="0"/>
              <a:t>Vybrané statě z ekonomiky, ekonomika energetických úspor a jejich efektivnosti.</a:t>
            </a:r>
            <a:endParaRPr lang="cs-CZ" smtClean="0"/>
          </a:p>
          <a:p>
            <a:r>
              <a:rPr lang="cs-CZ" i="1" smtClean="0"/>
              <a:t>Možnosti využití obnovitelných a druhotných zdrojů v rámci příležitostí ke zvýšení účinnosti užití energie.</a:t>
            </a:r>
            <a:endParaRPr lang="cs-CZ" smtClean="0"/>
          </a:p>
          <a:p>
            <a:r>
              <a:rPr lang="cs-CZ" i="1" smtClean="0"/>
              <a:t>Metody hodnocení energetické náročnosti příležitostí ke zvýšení účinnosti užití energie.</a:t>
            </a:r>
            <a:endParaRPr lang="cs-CZ" smtClean="0"/>
          </a:p>
          <a:p>
            <a:r>
              <a:rPr lang="cs-CZ" i="1" smtClean="0"/>
              <a:t>Rozbor možných doporučení energetického specialisty v rámci zpracování průkazů energetické  náročnosti budov, kontrol systému vytápění a kontrol systému klimatizace.</a:t>
            </a:r>
            <a:endParaRPr lang="cs-CZ" smtClean="0"/>
          </a:p>
          <a:p>
            <a:r>
              <a:rPr lang="cs-CZ" i="1" smtClean="0"/>
              <a:t>Podmínky pro zpracování energetických posudků pro potřeby žádostí v rámci dotačních programů (OP TAK, NPO, NZU apod.)</a:t>
            </a:r>
            <a:endParaRPr lang="cs-CZ" smtClean="0"/>
          </a:p>
          <a:p>
            <a:r>
              <a:rPr lang="cs-CZ" i="1" smtClean="0"/>
              <a:t>Vzorové typy energetických dokumentů podle zákona č. 406/2000 Sb. (energetický audit, energetický posudek, průkaz energetické náročnosti budov, kontrola systému vytápění, kontrola systému klimatizace).</a:t>
            </a:r>
            <a:endParaRPr lang="cs-CZ" smtClean="0"/>
          </a:p>
          <a:p>
            <a:r>
              <a:rPr lang="cs-CZ" i="1" smtClean="0"/>
              <a:t>Ověřovací znalostní test odpovídající požadavkům ústní části odborné zkoušky uchazečů o oprávnění energetického specialisty dle zákona č. 406/2000 Sb. Diskuze nad výsledky testů.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58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891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Legislativní rámec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70647" y="1687725"/>
            <a:ext cx="15316200" cy="32271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dirty="0"/>
              <a:t>Zákon č. 406/2000 Sb. o hospodaření energií</a:t>
            </a:r>
          </a:p>
          <a:p>
            <a:r>
              <a:rPr lang="cs-CZ" sz="4800" dirty="0"/>
              <a:t>Vyhlášky MPO (č. 78/2013 Sb., č. 480/2012 Sb. a další)</a:t>
            </a:r>
          </a:p>
          <a:p>
            <a:r>
              <a:rPr lang="cs-CZ" sz="4800" dirty="0"/>
              <a:t>Povinnosti dle zákona pro různé subjekty</a:t>
            </a:r>
            <a:endParaRPr lang="cs-CZ" sz="4800" dirty="0"/>
          </a:p>
        </p:txBody>
      </p:sp>
      <p:sp>
        <p:nvSpPr>
          <p:cNvPr id="9" name="TextBox 12"/>
          <p:cNvSpPr txBox="1"/>
          <p:nvPr/>
        </p:nvSpPr>
        <p:spPr>
          <a:xfrm>
            <a:off x="914400" y="4697993"/>
            <a:ext cx="156972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Zkoušky energetického specialisty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0646" y="5848668"/>
            <a:ext cx="13854953" cy="34574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800" smtClean="0"/>
              <a:t>Písemný test – cca 50 otázek</a:t>
            </a:r>
          </a:p>
          <a:p>
            <a:r>
              <a:rPr lang="cs-CZ" sz="4800" smtClean="0"/>
              <a:t>Praktická část – případová studie</a:t>
            </a:r>
          </a:p>
          <a:p>
            <a:r>
              <a:rPr lang="cs-CZ" sz="4800" smtClean="0"/>
              <a:t>Ústní zkouška před komisí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9226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078200" y="94869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14400" y="723900"/>
            <a:ext cx="12115800" cy="891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1"/>
              </a:lnSpc>
            </a:pPr>
            <a:r>
              <a:rPr lang="cs-CZ" sz="5308" dirty="0" smtClean="0">
                <a:solidFill>
                  <a:srgbClr val="004AAD"/>
                </a:solidFill>
                <a:latin typeface="Arial Black" panose="020B0A04020102020204" pitchFamily="34" charset="0"/>
                <a:ea typeface="League Spartan"/>
                <a:cs typeface="League Spartan"/>
                <a:sym typeface="League Spartan"/>
              </a:rPr>
              <a:t>Okruhy</a:t>
            </a:r>
            <a:endParaRPr lang="en-US" sz="5308" dirty="0">
              <a:solidFill>
                <a:srgbClr val="004AAD"/>
              </a:solidFill>
              <a:latin typeface="Arial Black" panose="020B0A04020102020204" pitchFamily="34" charset="0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351" y="273832"/>
            <a:ext cx="2819400" cy="122741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914400" y="2095500"/>
            <a:ext cx="14249400" cy="7651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sz="4400" smtClean="0"/>
              <a:t>Provádění energetických auditů a energetických posudků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smtClean="0"/>
              <a:t>Vypracování průkazu energetické náročnosti budov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smtClean="0"/>
              <a:t>Provádění kontrol provozovaných systémů vytápění a kombinovaných systémů vytápění a větrání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400" smtClean="0"/>
              <a:t>Provádění kontrol provozovaných systémů klimatizace a kombinovaných systému klimatizace a větrání</a:t>
            </a:r>
          </a:p>
          <a:p>
            <a:pPr marL="514350" indent="-514350">
              <a:buFont typeface="+mj-lt"/>
              <a:buAutoNum type="arabicPeriod"/>
            </a:pPr>
            <a:endParaRPr lang="cs-CZ" sz="4400" smtClean="0"/>
          </a:p>
          <a:p>
            <a:pPr marL="0" indent="0">
              <a:buFont typeface="Arial" pitchFamily="34" charset="0"/>
              <a:buNone/>
            </a:pPr>
            <a:r>
              <a:rPr lang="cs-CZ" sz="4400" smtClean="0"/>
              <a:t>Viz. Excel</a:t>
            </a:r>
          </a:p>
          <a:p>
            <a:pPr marL="514350" indent="-514350">
              <a:buFont typeface="+mj-lt"/>
              <a:buAutoNum type="arabicPeriod"/>
            </a:pP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22204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611</Words>
  <Application>Microsoft Office PowerPoint</Application>
  <PresentationFormat>Vlastní</PresentationFormat>
  <Paragraphs>101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Roboto</vt:lpstr>
      <vt:lpstr>Arial Black</vt:lpstr>
      <vt:lpstr>Arial</vt:lpstr>
      <vt:lpstr>Roboto Bold</vt:lpstr>
      <vt:lpstr>Poppins</vt:lpstr>
      <vt:lpstr>Franklin Gothic Medium</vt:lpstr>
      <vt:lpstr>Calibri</vt:lpstr>
      <vt:lpstr>League Spartan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AABYSS s.r.o.</dc:creator>
  <cp:lastModifiedBy>Účet Microsoft</cp:lastModifiedBy>
  <cp:revision>7</cp:revision>
  <dcterms:created xsi:type="dcterms:W3CDTF">2006-08-16T00:00:00Z</dcterms:created>
  <dcterms:modified xsi:type="dcterms:W3CDTF">2025-06-01T09:48:26Z</dcterms:modified>
  <dc:identifier>DAGonjfspKY</dc:identifier>
</cp:coreProperties>
</file>